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797675" cy="987425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04ECD4EB-D133-44FC-AE7C-9AE3A9B25DD9}" type="datetimeFigureOut">
              <a:rPr lang="pl-PL" smtClean="0"/>
              <a:t>2017-04-07</a:t>
            </a:fld>
            <a:endParaRPr lang="pl-PL"/>
          </a:p>
        </p:txBody>
      </p:sp>
      <p:sp>
        <p:nvSpPr>
          <p:cNvPr id="4" name="Symbol zastępczy stopki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93B4179D-2194-414C-B484-E2FFBD8D4325}" type="slidenum">
              <a:rPr lang="pl-PL" smtClean="0"/>
              <a:t>‹#›</a:t>
            </a:fld>
            <a:endParaRPr lang="pl-PL"/>
          </a:p>
        </p:txBody>
      </p:sp>
    </p:spTree>
    <p:extLst>
      <p:ext uri="{BB962C8B-B14F-4D97-AF65-F5344CB8AC3E}">
        <p14:creationId xmlns:p14="http://schemas.microsoft.com/office/powerpoint/2010/main" val="37824597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4738263-BD21-4D50-9725-38ECECE49AEE}" type="datetimeFigureOut">
              <a:rPr lang="pl-PL" smtClean="0"/>
              <a:t>2017-04-07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198950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4738263-BD21-4D50-9725-38ECECE49AEE}" type="datetimeFigureOut">
              <a:rPr lang="pl-PL" smtClean="0"/>
              <a:t>2017-04-07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282712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4738263-BD21-4D50-9725-38ECECE49AEE}" type="datetimeFigureOut">
              <a:rPr lang="pl-PL" smtClean="0"/>
              <a:t>2017-04-07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270996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4738263-BD21-4D50-9725-38ECECE49AEE}" type="datetimeFigureOut">
              <a:rPr lang="pl-PL" smtClean="0"/>
              <a:t>2017-04-07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1022721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4738263-BD21-4D50-9725-38ECECE49AEE}" type="datetimeFigureOut">
              <a:rPr lang="pl-PL" smtClean="0"/>
              <a:t>2017-04-07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480565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4738263-BD21-4D50-9725-38ECECE49AEE}" type="datetimeFigureOut">
              <a:rPr lang="pl-PL" smtClean="0"/>
              <a:t>2017-04-07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321666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4738263-BD21-4D50-9725-38ECECE49AEE}" type="datetimeFigureOut">
              <a:rPr lang="pl-PL" smtClean="0"/>
              <a:t>2017-04-07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317526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4738263-BD21-4D50-9725-38ECECE49AEE}" type="datetimeFigureOut">
              <a:rPr lang="pl-PL" smtClean="0"/>
              <a:t>2017-04-07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66853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4738263-BD21-4D50-9725-38ECECE49AEE}" type="datetimeFigureOut">
              <a:rPr lang="pl-PL" smtClean="0"/>
              <a:t>2017-04-07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112696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4738263-BD21-4D50-9725-38ECECE49AEE}" type="datetimeFigureOut">
              <a:rPr lang="pl-PL" smtClean="0"/>
              <a:t>2017-04-07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100052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4738263-BD21-4D50-9725-38ECECE49AEE}" type="datetimeFigureOut">
              <a:rPr lang="pl-PL" smtClean="0"/>
              <a:t>2017-04-07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1217844-EDE2-4818-B9C6-8703CFB679A3}" type="slidenum">
              <a:rPr lang="pl-PL" smtClean="0"/>
              <a:t>‹#›</a:t>
            </a:fld>
            <a:endParaRPr lang="pl-PL"/>
          </a:p>
        </p:txBody>
      </p:sp>
    </p:spTree>
    <p:extLst>
      <p:ext uri="{BB962C8B-B14F-4D97-AF65-F5344CB8AC3E}">
        <p14:creationId xmlns:p14="http://schemas.microsoft.com/office/powerpoint/2010/main" val="1750313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38263-BD21-4D50-9725-38ECECE49AEE}" type="datetimeFigureOut">
              <a:rPr lang="pl-PL" smtClean="0"/>
              <a:t>2017-04-07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17844-EDE2-4818-B9C6-8703CFB679A3}" type="slidenum">
              <a:rPr lang="pl-PL" smtClean="0"/>
              <a:t>‹#›</a:t>
            </a:fld>
            <a:endParaRPr lang="pl-PL"/>
          </a:p>
        </p:txBody>
      </p:sp>
    </p:spTree>
    <p:extLst>
      <p:ext uri="{BB962C8B-B14F-4D97-AF65-F5344CB8AC3E}">
        <p14:creationId xmlns:p14="http://schemas.microsoft.com/office/powerpoint/2010/main" val="3439034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764705"/>
            <a:ext cx="7920880" cy="2592287"/>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b="1" dirty="0"/>
              <a:t>Pytania Realizatorów zadane drogą elektroniczną dotyczące realizacji  programu  „Aktywny samorząd” </a:t>
            </a:r>
            <a:r>
              <a:rPr lang="pl-PL" b="1" dirty="0" smtClean="0"/>
              <a:t/>
            </a:r>
            <a:br>
              <a:rPr lang="pl-PL" b="1" dirty="0" smtClean="0"/>
            </a:br>
            <a:r>
              <a:rPr lang="pl-PL" b="1" dirty="0" smtClean="0"/>
              <a:t>w  </a:t>
            </a:r>
            <a:r>
              <a:rPr lang="pl-PL" b="1" dirty="0"/>
              <a:t>2017 r.</a:t>
            </a:r>
            <a:endParaRPr lang="pl-PL" dirty="0"/>
          </a:p>
        </p:txBody>
      </p:sp>
      <p:sp>
        <p:nvSpPr>
          <p:cNvPr id="3" name="Podtytuł 2"/>
          <p:cNvSpPr>
            <a:spLocks noGrp="1"/>
          </p:cNvSpPr>
          <p:nvPr>
            <p:ph type="subTitle" idx="1"/>
          </p:nvPr>
        </p:nvSpPr>
        <p:spPr>
          <a:xfrm>
            <a:off x="1187624" y="3886200"/>
            <a:ext cx="6840760" cy="2783160"/>
          </a:xfrm>
        </p:spPr>
        <p:txBody>
          <a:bodyPr>
            <a:noAutofit/>
          </a:bodyPr>
          <a:lstStyle/>
          <a:p>
            <a:r>
              <a:rPr lang="pl-PL" sz="1800" dirty="0">
                <a:solidFill>
                  <a:srgbClr val="0070C0"/>
                </a:solidFill>
              </a:rPr>
              <a:t>Opracowane na podstawie dokumentu pn.: </a:t>
            </a:r>
            <a:r>
              <a:rPr lang="pl-PL" sz="1800" i="1" dirty="0">
                <a:solidFill>
                  <a:srgbClr val="0070C0"/>
                </a:solidFill>
              </a:rPr>
              <a:t>„Kierunki działań oraz warunki brzegowe obowiązujące realizatorów pilotażowego programu „Aktywny samorząd”</a:t>
            </a:r>
            <a:r>
              <a:rPr lang="pl-PL" sz="1800" dirty="0">
                <a:solidFill>
                  <a:srgbClr val="0070C0"/>
                </a:solidFill>
              </a:rPr>
              <a:t> </a:t>
            </a:r>
            <a:r>
              <a:rPr lang="pl-PL" sz="1800" i="1" dirty="0">
                <a:solidFill>
                  <a:srgbClr val="0070C0"/>
                </a:solidFill>
              </a:rPr>
              <a:t>w 2017 r.</a:t>
            </a:r>
            <a:r>
              <a:rPr lang="pl-PL" sz="1800" dirty="0">
                <a:solidFill>
                  <a:srgbClr val="0070C0"/>
                </a:solidFill>
              </a:rPr>
              <a:t>   stanowiącego załącznik do Uchwały nr 5/2017 Zarządu PFRON z dnia 24 stycznia 2017 r., dokumentu pn.: </a:t>
            </a:r>
            <a:r>
              <a:rPr lang="pl-PL" sz="1800" i="1" dirty="0">
                <a:solidFill>
                  <a:srgbClr val="0070C0"/>
                </a:solidFill>
              </a:rPr>
              <a:t>„Zasady dotyczące wyboru, dofinansowania i rozliczania wniosków </a:t>
            </a:r>
            <a:r>
              <a:rPr lang="pl-PL" sz="1800" i="1" dirty="0" smtClean="0">
                <a:solidFill>
                  <a:srgbClr val="0070C0"/>
                </a:solidFill>
              </a:rPr>
              <a:t>o </a:t>
            </a:r>
            <a:r>
              <a:rPr lang="pl-PL" sz="1800" i="1" dirty="0">
                <a:solidFill>
                  <a:srgbClr val="0070C0"/>
                </a:solidFill>
              </a:rPr>
              <a:t>dofinansowanie w ramach modułu I </a:t>
            </a:r>
            <a:r>
              <a:rPr lang="pl-PL" sz="1800" i="1" dirty="0" err="1">
                <a:solidFill>
                  <a:srgbClr val="0070C0"/>
                </a:solidFill>
              </a:rPr>
              <a:t>i</a:t>
            </a:r>
            <a:r>
              <a:rPr lang="pl-PL" sz="1800" i="1" dirty="0">
                <a:solidFill>
                  <a:srgbClr val="0070C0"/>
                </a:solidFill>
              </a:rPr>
              <a:t> II pilotażowego programu „Aktywny samorząd” </a:t>
            </a:r>
            <a:r>
              <a:rPr lang="pl-PL" sz="1800" dirty="0">
                <a:solidFill>
                  <a:srgbClr val="0070C0"/>
                </a:solidFill>
              </a:rPr>
              <a:t>stanowiącego załącznik nr 1 do uchwały nr 14/2014 Zarządu PFRON z dnia 21 lutego 2014 r. oraz ujednoliconego tekstu pilotażowego programu „Aktywny samorząd”.</a:t>
            </a:r>
          </a:p>
        </p:txBody>
      </p:sp>
    </p:spTree>
    <p:extLst>
      <p:ext uri="{BB962C8B-B14F-4D97-AF65-F5344CB8AC3E}">
        <p14:creationId xmlns:p14="http://schemas.microsoft.com/office/powerpoint/2010/main" val="1904554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214625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800" b="1" dirty="0"/>
              <a:t>9. Jak postąpić w sytuacji gdy beneficjent pomocy, w trakcie trwania umowy w ramach Modułu II zmienił szkołę ? (wypłata dofinansowania).</a:t>
            </a:r>
            <a:endParaRPr lang="pl-PL" sz="2800" dirty="0"/>
          </a:p>
        </p:txBody>
      </p:sp>
      <p:sp>
        <p:nvSpPr>
          <p:cNvPr id="5" name="Symbol zastępczy zawartości 4"/>
          <p:cNvSpPr>
            <a:spLocks noGrp="1"/>
          </p:cNvSpPr>
          <p:nvPr>
            <p:ph idx="1"/>
          </p:nvPr>
        </p:nvSpPr>
        <p:spPr>
          <a:xfrm>
            <a:off x="467544" y="2636912"/>
            <a:ext cx="8208912" cy="3888432"/>
          </a:xfrm>
        </p:spPr>
        <p:txBody>
          <a:bodyPr>
            <a:normAutofit/>
          </a:bodyPr>
          <a:lstStyle/>
          <a:p>
            <a:r>
              <a:rPr lang="pl-PL" sz="2400" dirty="0" smtClean="0"/>
              <a:t>Pytanie skierowane do Departamentu ds. Programów Biura PFRON z prośbą o interpretację.</a:t>
            </a:r>
          </a:p>
          <a:p>
            <a:pPr marL="0" indent="0">
              <a:buNone/>
            </a:pPr>
            <a:endParaRPr lang="pl-PL" sz="1800" dirty="0"/>
          </a:p>
        </p:txBody>
      </p:sp>
    </p:spTree>
    <p:extLst>
      <p:ext uri="{BB962C8B-B14F-4D97-AF65-F5344CB8AC3E}">
        <p14:creationId xmlns:p14="http://schemas.microsoft.com/office/powerpoint/2010/main" val="1276519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214625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800" b="1" dirty="0"/>
              <a:t>10. Pisanie uzasadnień przez wnioskodawców i późniejsza ich </a:t>
            </a:r>
            <a:r>
              <a:rPr lang="pl-PL" sz="2800" b="1" dirty="0" smtClean="0"/>
              <a:t>ocena.</a:t>
            </a:r>
            <a:endParaRPr lang="pl-PL" sz="2800" dirty="0"/>
          </a:p>
        </p:txBody>
      </p:sp>
      <p:sp>
        <p:nvSpPr>
          <p:cNvPr id="5" name="Symbol zastępczy zawartości 4"/>
          <p:cNvSpPr>
            <a:spLocks noGrp="1"/>
          </p:cNvSpPr>
          <p:nvPr>
            <p:ph idx="1"/>
          </p:nvPr>
        </p:nvSpPr>
        <p:spPr>
          <a:xfrm>
            <a:off x="467544" y="2636912"/>
            <a:ext cx="8208912" cy="3888432"/>
          </a:xfrm>
        </p:spPr>
        <p:txBody>
          <a:bodyPr>
            <a:normAutofit fontScale="85000" lnSpcReduction="20000"/>
          </a:bodyPr>
          <a:lstStyle/>
          <a:p>
            <a:pPr lvl="0" algn="just"/>
            <a:r>
              <a:rPr lang="pl-PL" sz="2400" dirty="0"/>
              <a:t>Zgodnie z zapisem rozdziału II ust. 3 pkt. 10 dokumentu pn.: „Zasady…” </a:t>
            </a:r>
            <a:r>
              <a:rPr lang="pl-PL" sz="2400" dirty="0" smtClean="0"/>
              <a:t> </a:t>
            </a:r>
            <a:r>
              <a:rPr lang="pl-PL" sz="2400" dirty="0"/>
              <a:t>„wniosek o dofinansowanie musi zawierać co najmniej następujące </a:t>
            </a:r>
            <a:r>
              <a:rPr lang="pl-PL" sz="2400" dirty="0" smtClean="0"/>
              <a:t>dane: 10</a:t>
            </a:r>
            <a:r>
              <a:rPr lang="pl-PL" sz="2400" dirty="0"/>
              <a:t>) uzasadnienie wniosku wskazujące na związek </a:t>
            </a:r>
            <a:r>
              <a:rPr lang="pl-PL" sz="2400" dirty="0" smtClean="0"/>
              <a:t>udzielenia dofinansowania </a:t>
            </a:r>
            <a:r>
              <a:rPr lang="pl-PL" sz="2400" dirty="0"/>
              <a:t>z możliwością realizacji celów programu,”</a:t>
            </a:r>
          </a:p>
          <a:p>
            <a:pPr lvl="0" algn="just"/>
            <a:r>
              <a:rPr lang="pl-PL" sz="2400" dirty="0"/>
              <a:t>Załączane do wniosków uzasadnienia powinny być logiczne, merytorycznie </a:t>
            </a:r>
            <a:r>
              <a:rPr lang="pl-PL" sz="2400" dirty="0" smtClean="0"/>
              <a:t>spójne z </a:t>
            </a:r>
            <a:r>
              <a:rPr lang="pl-PL" sz="2400" dirty="0"/>
              <a:t>celami programu zawartymi w rozdziale V programu „Aktywny samorząd”, dające możliwość oceny i gradacji wniosku według kryteriów przyjętych przez Realizatora programu. </a:t>
            </a:r>
          </a:p>
          <a:p>
            <a:pPr lvl="0" algn="just"/>
            <a:r>
              <a:rPr lang="pl-PL" sz="2400" dirty="0"/>
              <a:t>Zgodnie z ust. 30 dokumentu pn.: „Kierunki…”  wnioski w ramach modułu II nie podlegają ocenie merytorycznej. Jednakże nadal obowiązującym jest zapis przytaczanego wyżej rozdziału II ust. 3 pkt. 10 dokumentu pn.: „Zasady…”. </a:t>
            </a:r>
          </a:p>
          <a:p>
            <a:pPr algn="just"/>
            <a:r>
              <a:rPr lang="pl-PL" sz="2400" dirty="0"/>
              <a:t>W takiej sytuacji należy uzyskać od wnioskodawcy pisemne uzasadnienie, nie oceniając jego zawartości pod kątem merytorycznym.</a:t>
            </a:r>
          </a:p>
          <a:p>
            <a:pPr marL="0" indent="0">
              <a:buNone/>
            </a:pPr>
            <a:endParaRPr lang="pl-PL" sz="1800" dirty="0"/>
          </a:p>
        </p:txBody>
      </p:sp>
    </p:spTree>
    <p:extLst>
      <p:ext uri="{BB962C8B-B14F-4D97-AF65-F5344CB8AC3E}">
        <p14:creationId xmlns:p14="http://schemas.microsoft.com/office/powerpoint/2010/main" val="288908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1570186"/>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800" b="1" dirty="0"/>
              <a:t>11. Obszar B zadanie 1 dla osób z dysfunkcją kończyn górnych (jest zaświadczenie </a:t>
            </a:r>
            <a:r>
              <a:rPr lang="pl-PL" sz="2800" b="1" dirty="0" smtClean="0"/>
              <a:t>od </a:t>
            </a:r>
            <a:r>
              <a:rPr lang="pl-PL" sz="2800" b="1" dirty="0"/>
              <a:t>lekarza o dysfunkcji, ale niekoniecznie ta dysfunkcja jest </a:t>
            </a:r>
            <a:r>
              <a:rPr lang="pl-PL" sz="2800" b="1" dirty="0" smtClean="0"/>
              <a:t>widoczna).</a:t>
            </a:r>
            <a:endParaRPr lang="pl-PL" sz="2800" dirty="0"/>
          </a:p>
        </p:txBody>
      </p:sp>
      <p:sp>
        <p:nvSpPr>
          <p:cNvPr id="5" name="Symbol zastępczy zawartości 4"/>
          <p:cNvSpPr>
            <a:spLocks noGrp="1"/>
          </p:cNvSpPr>
          <p:nvPr>
            <p:ph idx="1"/>
          </p:nvPr>
        </p:nvSpPr>
        <p:spPr>
          <a:xfrm>
            <a:off x="467544" y="2060848"/>
            <a:ext cx="8208912" cy="4464496"/>
          </a:xfrm>
        </p:spPr>
        <p:txBody>
          <a:bodyPr>
            <a:normAutofit fontScale="92500" lnSpcReduction="10000"/>
          </a:bodyPr>
          <a:lstStyle/>
          <a:p>
            <a:pPr lvl="0" algn="just"/>
            <a:r>
              <a:rPr lang="pl-PL" sz="2000" dirty="0"/>
              <a:t>Zgodnie z zakresem pojęć zawartym w dokumencie pn.: „</a:t>
            </a:r>
            <a:r>
              <a:rPr lang="pl-PL" sz="2000" i="1" dirty="0"/>
              <a:t>Kierunki…”   poprzez </a:t>
            </a:r>
            <a:r>
              <a:rPr lang="pl-PL" sz="2000" b="1" dirty="0"/>
              <a:t>„dysfunkcje obu kończyn górnych (w przypadku obszaru B)</a:t>
            </a:r>
            <a:r>
              <a:rPr lang="pl-PL" sz="2000" dirty="0"/>
              <a:t> – należy rozumieć </a:t>
            </a:r>
            <a:r>
              <a:rPr lang="pl-PL" sz="2000" u="sng" dirty="0"/>
              <a:t>stan potwierdzony zaświadczeniem lekarskim</a:t>
            </a:r>
            <a:r>
              <a:rPr lang="pl-PL" sz="2000" dirty="0"/>
              <a:t>: wrodzony brak lub amputację obu kończyn górnych – co najmniej w obrębie przedramienia, a także dysfunkcję charakteryzującą się znacznie obniżoną sprawnością ruchową </a:t>
            </a:r>
            <a:r>
              <a:rPr lang="pl-PL" sz="2000" dirty="0" smtClean="0"/>
              <a:t/>
            </a:r>
            <a:br>
              <a:rPr lang="pl-PL" sz="2000" dirty="0" smtClean="0"/>
            </a:br>
            <a:r>
              <a:rPr lang="pl-PL" sz="2000" dirty="0" smtClean="0"/>
              <a:t>w </a:t>
            </a:r>
            <a:r>
              <a:rPr lang="pl-PL" sz="2000" dirty="0"/>
              <a:t>zakresie obu kończyn </a:t>
            </a:r>
            <a:r>
              <a:rPr lang="pl-PL" sz="2000" dirty="0" smtClean="0"/>
              <a:t>górnych w </a:t>
            </a:r>
            <a:r>
              <a:rPr lang="pl-PL" sz="2000" dirty="0"/>
              <a:t>stopniu wykluczającym lub znacznie utrudniającym korzystanie ze standardowego sprzętu elektronicznego, wynikająca ze schorzeń o różnej etiologii (m.in. porażenia mózgowe, choroby neuromięśniowe).”</a:t>
            </a:r>
          </a:p>
          <a:p>
            <a:pPr lvl="0" algn="just"/>
            <a:r>
              <a:rPr lang="pl-PL" sz="2000" dirty="0"/>
              <a:t>Jak wynika z powyższej definicji jednym z najważniejszych czynników umożliwiających przyznanie dofinansowania jest posiadanie przez wnioskodawcę zaświadczenia lekarskiego potwierdzającego dysfunkcję kończyn górnych. Zarówno Państwowy Fundusz Rehabilitacji Osób Niepełnosprawnych jak i Realizator nie posiadają uprawnień do podważania diagnozy lekarskiej oraz do podważania pod względem merytorycznym załączanych przez wnioskodawców zaświadczeń lekarskich. </a:t>
            </a:r>
          </a:p>
          <a:p>
            <a:pPr marL="0" indent="0" algn="just">
              <a:buNone/>
            </a:pPr>
            <a:endParaRPr lang="pl-PL" sz="1800" dirty="0"/>
          </a:p>
        </p:txBody>
      </p:sp>
    </p:spTree>
    <p:extLst>
      <p:ext uri="{BB962C8B-B14F-4D97-AF65-F5344CB8AC3E}">
        <p14:creationId xmlns:p14="http://schemas.microsoft.com/office/powerpoint/2010/main" val="4272680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1570186"/>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800" b="1" dirty="0"/>
              <a:t>12. Preferencje PFRON (osoby zatrudnione) – mniejsza </a:t>
            </a:r>
            <a:r>
              <a:rPr lang="pl-PL" sz="2800" b="1" dirty="0" smtClean="0"/>
              <a:t>szansa na </a:t>
            </a:r>
            <a:r>
              <a:rPr lang="pl-PL" sz="2800" b="1" dirty="0"/>
              <a:t>dofinansowania dla </a:t>
            </a:r>
            <a:r>
              <a:rPr lang="pl-PL" sz="2800" b="1" dirty="0" smtClean="0"/>
              <a:t>dzieci niepełnosprawnych.</a:t>
            </a:r>
            <a:endParaRPr lang="pl-PL" sz="2800" dirty="0"/>
          </a:p>
        </p:txBody>
      </p:sp>
      <p:sp>
        <p:nvSpPr>
          <p:cNvPr id="5" name="Symbol zastępczy zawartości 4"/>
          <p:cNvSpPr>
            <a:spLocks noGrp="1"/>
          </p:cNvSpPr>
          <p:nvPr>
            <p:ph idx="1"/>
          </p:nvPr>
        </p:nvSpPr>
        <p:spPr>
          <a:xfrm>
            <a:off x="467544" y="2060848"/>
            <a:ext cx="8208912" cy="4464496"/>
          </a:xfrm>
        </p:spPr>
        <p:txBody>
          <a:bodyPr>
            <a:normAutofit/>
          </a:bodyPr>
          <a:lstStyle/>
          <a:p>
            <a:pPr lvl="0" algn="just"/>
            <a:r>
              <a:rPr lang="pl-PL" sz="2200" dirty="0"/>
              <a:t>Preferencje PFRON odnośnie osób zatrudnionych wynikają głównie </a:t>
            </a:r>
            <a:r>
              <a:rPr lang="pl-PL" sz="2200" dirty="0" smtClean="0"/>
              <a:t/>
            </a:r>
            <a:br>
              <a:rPr lang="pl-PL" sz="2200" dirty="0" smtClean="0"/>
            </a:br>
            <a:r>
              <a:rPr lang="pl-PL" sz="2200" dirty="0" smtClean="0"/>
              <a:t>z </a:t>
            </a:r>
            <a:r>
              <a:rPr lang="pl-PL" sz="2200" dirty="0"/>
              <a:t>celów programu jakie zawarte zostały w rozdziale V ujednoliconego tekstu pilotażowego programu „Aktywny samorząd”. Do celów szczegółowych należą m.in. umożliwienie osobom niepełnosprawnym włączenia się do społeczeństwa informatycznego,</a:t>
            </a:r>
            <a:r>
              <a:rPr lang="pl-PL" sz="2200" b="1" dirty="0"/>
              <a:t> aktywizacja zawodowa </a:t>
            </a:r>
            <a:r>
              <a:rPr lang="pl-PL" sz="2200" dirty="0"/>
              <a:t>oraz </a:t>
            </a:r>
            <a:r>
              <a:rPr lang="pl-PL" sz="2200" b="1" dirty="0"/>
              <a:t>wsparcie w utrzymaniu zatrudnienia</a:t>
            </a:r>
            <a:r>
              <a:rPr lang="pl-PL" sz="2200" dirty="0"/>
              <a:t> poprzez likwidację barier </a:t>
            </a:r>
            <a:r>
              <a:rPr lang="pl-PL" sz="2200" dirty="0" smtClean="0"/>
              <a:t/>
            </a:r>
            <a:br>
              <a:rPr lang="pl-PL" sz="2200" dirty="0" smtClean="0"/>
            </a:br>
            <a:r>
              <a:rPr lang="pl-PL" sz="2200" dirty="0" smtClean="0"/>
              <a:t>w </a:t>
            </a:r>
            <a:r>
              <a:rPr lang="pl-PL" sz="2200" dirty="0"/>
              <a:t>poruszaniu się oraz likwidację barier transportowych, </a:t>
            </a:r>
            <a:r>
              <a:rPr lang="pl-PL" sz="2200" b="1" dirty="0"/>
              <a:t>poprawa szans beneficjentów  programu na rywalizację o zatrudnienie</a:t>
            </a:r>
            <a:r>
              <a:rPr lang="pl-PL" sz="2200" dirty="0"/>
              <a:t> na otwartym rynku pracy poprzez podwyższenie kwalifikacji, a także umożliwienie aktywizacji zawodowej poprzez zastosowanie elementów </a:t>
            </a:r>
            <a:r>
              <a:rPr lang="pl-PL" sz="2200" b="1" dirty="0"/>
              <a:t>wspierających ich zatrudnienie</a:t>
            </a:r>
            <a:r>
              <a:rPr lang="pl-PL" sz="2200" dirty="0"/>
              <a:t>.</a:t>
            </a:r>
          </a:p>
          <a:p>
            <a:pPr marL="0" indent="0" algn="just">
              <a:buNone/>
            </a:pPr>
            <a:endParaRPr lang="pl-PL" sz="1800" dirty="0"/>
          </a:p>
        </p:txBody>
      </p:sp>
    </p:spTree>
    <p:extLst>
      <p:ext uri="{BB962C8B-B14F-4D97-AF65-F5344CB8AC3E}">
        <p14:creationId xmlns:p14="http://schemas.microsoft.com/office/powerpoint/2010/main" val="2712324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67544" y="260648"/>
            <a:ext cx="8208912" cy="1584176"/>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000" b="1" dirty="0"/>
              <a:t>13. Czy Wnioskodawca ubiegając się o przekazanie 20% dofinansowania kosztów opłaty za naukę i dodatku na pokrycie kosztów kształcenia, powinien wraz z informacją o zaliczeniu semestru czy zaświadczeniem </a:t>
            </a:r>
            <a:r>
              <a:rPr lang="pl-PL" sz="2000" b="1" dirty="0" smtClean="0"/>
              <a:t/>
            </a:r>
            <a:br>
              <a:rPr lang="pl-PL" sz="2000" b="1" dirty="0" smtClean="0"/>
            </a:br>
            <a:r>
              <a:rPr lang="pl-PL" sz="2000" b="1" dirty="0" smtClean="0"/>
              <a:t>o </a:t>
            </a:r>
            <a:r>
              <a:rPr lang="pl-PL" sz="2000" b="1" dirty="0"/>
              <a:t>uczęszczaniu na zajęcia zgodnie z planem, donieść w tym samym czasie fakturę VAT?</a:t>
            </a:r>
            <a:endParaRPr lang="pl-PL" sz="2000" dirty="0"/>
          </a:p>
        </p:txBody>
      </p:sp>
      <p:sp>
        <p:nvSpPr>
          <p:cNvPr id="5" name="Symbol zastępczy zawartości 4"/>
          <p:cNvSpPr>
            <a:spLocks noGrp="1"/>
          </p:cNvSpPr>
          <p:nvPr>
            <p:ph idx="1"/>
          </p:nvPr>
        </p:nvSpPr>
        <p:spPr>
          <a:xfrm>
            <a:off x="467544" y="2060848"/>
            <a:ext cx="8208912" cy="4464496"/>
          </a:xfrm>
        </p:spPr>
        <p:txBody>
          <a:bodyPr>
            <a:normAutofit fontScale="92500" lnSpcReduction="20000"/>
          </a:bodyPr>
          <a:lstStyle/>
          <a:p>
            <a:pPr lvl="0" algn="just"/>
            <a:r>
              <a:rPr lang="pl-PL" sz="2400" dirty="0"/>
              <a:t>Zgodnie z ust. 17 „Kierunków…” programu w 2017 roku przekazanie dofinansowania kosztów opłaty za naukę (czesne) oraz dodatku na uiszczenie opłaty za przeprowadzenie przewodu doktorskiego następuje po zawarciu umowy.</a:t>
            </a:r>
          </a:p>
          <a:p>
            <a:pPr lvl="0" algn="just"/>
            <a:r>
              <a:rPr lang="pl-PL" sz="2400" dirty="0"/>
              <a:t>W przypadku dofinansowania wypłacanego Beneficjentom ze środków PFRON przekazanych Realizatorowi w 2016 roku, druga transza w wysokości 20 % przyznanego dofinansowania może zostać wypłacona po przekazaniu Realizatorowi programu informacji </a:t>
            </a:r>
            <a:r>
              <a:rPr lang="pl-PL" sz="2400" dirty="0" smtClean="0"/>
              <a:t/>
            </a:r>
            <a:br>
              <a:rPr lang="pl-PL" sz="2400" dirty="0" smtClean="0"/>
            </a:br>
            <a:r>
              <a:rPr lang="pl-PL" sz="2400" dirty="0" smtClean="0"/>
              <a:t>o </a:t>
            </a:r>
            <a:r>
              <a:rPr lang="pl-PL" sz="2400" dirty="0"/>
              <a:t>zaliczeniu przez Wnioskodawcę semestru/półrocza objętego dofinansowaniem lub po złożeniu zaświadczenia ze szkoły/uczelni, że Wnioskodawca uczęszczał na zajęcia objęte planem/programem studiów/nauki. Decyzja o tym czy środki PFRON wypłacone zostaną Wnioskodawcy zaliczkowo po przedłożeniu ww. dokumentów, czy dopiero po przedstawieniu również faktury (uznanie rachunków) należy do Realizatora programu.</a:t>
            </a:r>
          </a:p>
          <a:p>
            <a:pPr marL="0" indent="0" algn="just">
              <a:buNone/>
            </a:pPr>
            <a:endParaRPr lang="pl-PL" sz="1800" dirty="0"/>
          </a:p>
        </p:txBody>
      </p:sp>
    </p:spTree>
    <p:extLst>
      <p:ext uri="{BB962C8B-B14F-4D97-AF65-F5344CB8AC3E}">
        <p14:creationId xmlns:p14="http://schemas.microsoft.com/office/powerpoint/2010/main" val="1201485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67544" y="260648"/>
            <a:ext cx="8208912" cy="1584176"/>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400" b="1" dirty="0"/>
              <a:t>14. Jeżeli student ma do zaliczenia egzaminy poprawkowe </a:t>
            </a:r>
            <a:r>
              <a:rPr lang="pl-PL" sz="2400" b="1" dirty="0" smtClean="0"/>
              <a:t/>
            </a:r>
            <a:br>
              <a:rPr lang="pl-PL" sz="2400" b="1" dirty="0" smtClean="0"/>
            </a:br>
            <a:r>
              <a:rPr lang="pl-PL" sz="2400" b="1" dirty="0" smtClean="0"/>
              <a:t>w </a:t>
            </a:r>
            <a:r>
              <a:rPr lang="pl-PL" sz="2400" b="1" dirty="0"/>
              <a:t>dłuższym terminie, to czy można wypłacić 20 % dofinansowania kosztów opłaty za naukę i dodatek na pokrycie kosztów kształcenia?</a:t>
            </a:r>
            <a:endParaRPr lang="pl-PL" sz="2400" dirty="0"/>
          </a:p>
        </p:txBody>
      </p:sp>
      <p:sp>
        <p:nvSpPr>
          <p:cNvPr id="5" name="Symbol zastępczy zawartości 4"/>
          <p:cNvSpPr>
            <a:spLocks noGrp="1"/>
          </p:cNvSpPr>
          <p:nvPr>
            <p:ph idx="1"/>
          </p:nvPr>
        </p:nvSpPr>
        <p:spPr>
          <a:xfrm>
            <a:off x="467544" y="2060848"/>
            <a:ext cx="8208912" cy="4464496"/>
          </a:xfrm>
        </p:spPr>
        <p:txBody>
          <a:bodyPr>
            <a:normAutofit lnSpcReduction="10000"/>
          </a:bodyPr>
          <a:lstStyle/>
          <a:p>
            <a:pPr lvl="0" algn="just"/>
            <a:r>
              <a:rPr lang="pl-PL" sz="2400" dirty="0"/>
              <a:t>Zgodnie z interpretacją Departamentu ds. Programów Biura PFRON z dnia 06.02.2017r. jeżeli zajęcia na uczelni są realizowane w terminie wcześniejszym, niż data zakończenia semestru ustalona administracyjnie (lub jak w tym wypadku data egzaminów poprawkowych), ale Wnioskodawca uzyskuje zaświadczenie </a:t>
            </a:r>
            <a:r>
              <a:rPr lang="pl-PL" sz="2400" dirty="0" smtClean="0"/>
              <a:t>o </a:t>
            </a:r>
            <a:r>
              <a:rPr lang="pl-PL" sz="2400" dirty="0"/>
              <a:t>uczestnictwie w zajęciach – jeszcze przed oficjalną datą zakończenia semestru (egzaminów poprawkowych), to Realizator programu może wypłacić drugą transzę dofinansowania już po dostarczeniu przez Wnioskodawcę tego zaświadczenia, gdyż warunek, o którym mowa w ust 13b pkt 2 oraz ust. 13c dokumentu pn. „Kierunki działań…” w 2016 roku, zostanie spełniony.</a:t>
            </a:r>
          </a:p>
          <a:p>
            <a:pPr marL="0" indent="0" algn="just">
              <a:buNone/>
            </a:pPr>
            <a:endParaRPr lang="pl-PL" sz="1800" dirty="0"/>
          </a:p>
        </p:txBody>
      </p:sp>
    </p:spTree>
    <p:extLst>
      <p:ext uri="{BB962C8B-B14F-4D97-AF65-F5344CB8AC3E}">
        <p14:creationId xmlns:p14="http://schemas.microsoft.com/office/powerpoint/2010/main" val="198164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322637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1800" b="1" dirty="0"/>
              <a:t>1.    </a:t>
            </a:r>
            <a:r>
              <a:rPr lang="pl-PL" sz="1800" dirty="0"/>
              <a:t>Ust. 11 Kierunków działań oraz warunków brzegowych obowiązujących realizatorów (…) mówi, że decyzja w sprawie wyrażenia zgody na zwiększenie kwoty dofinansowania kosztów opłaty za naukę (czesne) dla wnioskodawcy, którego przeciętny miesięczny dochód przekracza kwotę 583 zł (netto) lub zwiększenie kwoty dofinansowania dodatku na uiszczenie opłaty za przeprowadzenie przewodu doktorskiego, może być podjęta przez Pełnomocników Zarządu </a:t>
            </a:r>
            <a:r>
              <a:rPr lang="pl-PL" sz="1800" dirty="0" smtClean="0"/>
              <a:t/>
            </a:r>
            <a:br>
              <a:rPr lang="pl-PL" sz="1800" dirty="0" smtClean="0"/>
            </a:br>
            <a:r>
              <a:rPr lang="pl-PL" sz="1800" dirty="0" smtClean="0"/>
              <a:t>w </a:t>
            </a:r>
            <a:r>
              <a:rPr lang="pl-PL" sz="1800" dirty="0"/>
              <a:t>Biurze PFRON na podstawie wystąpienia  i pozytywnej opinii realizatora programu lub Oddziału PFRON. </a:t>
            </a:r>
            <a:r>
              <a:rPr lang="pl-PL" sz="1800" b="1" dirty="0"/>
              <a:t>Proszę o wyjaśnienie, czy w przypadku otrzymania pozytywnej decyzji Pełnomocników PFRON dot. zwiększenia kwoty dofinansowania kosztów opłaty za naukę (czesne), decyzja ta obejmuje jedynie dany semestr czy zachowuje ważność przy rozpatrywaniu kolejnych wniosków osoby niepełnosprawnej dot. danej formy kształcenia</a:t>
            </a:r>
            <a:r>
              <a:rPr lang="pl-PL" sz="1800" b="1" dirty="0" smtClean="0"/>
              <a:t>.</a:t>
            </a:r>
            <a:endParaRPr lang="pl-PL" sz="1800" dirty="0"/>
          </a:p>
        </p:txBody>
      </p:sp>
      <p:sp>
        <p:nvSpPr>
          <p:cNvPr id="3" name="Symbol zastępczy zawartości 2"/>
          <p:cNvSpPr>
            <a:spLocks noGrp="1"/>
          </p:cNvSpPr>
          <p:nvPr>
            <p:ph idx="1"/>
          </p:nvPr>
        </p:nvSpPr>
        <p:spPr>
          <a:xfrm>
            <a:off x="457200" y="3717032"/>
            <a:ext cx="8075240" cy="2736304"/>
          </a:xfrm>
        </p:spPr>
        <p:txBody>
          <a:bodyPr>
            <a:normAutofit fontScale="92500" lnSpcReduction="20000"/>
          </a:bodyPr>
          <a:lstStyle/>
          <a:p>
            <a:pPr lvl="0" algn="just"/>
            <a:r>
              <a:rPr lang="pl-PL" sz="2200" dirty="0"/>
              <a:t>Zgodnie z ust. 11 pkt. 3 lit. a dokumentu pn.: „</a:t>
            </a:r>
            <a:r>
              <a:rPr lang="pl-PL" sz="2200" i="1" dirty="0"/>
              <a:t>Kierunki działań oraz warunki brzegowe…</a:t>
            </a:r>
            <a:r>
              <a:rPr lang="pl-PL" sz="2200" dirty="0"/>
              <a:t>” Pełnomocnicy Zarządu w Biurze PFRON odnoszą się jedynie do semestru/półrocza, którego dotyczy proponowana decyzja, to znaczy, że decyzja obejmująca semestr wskazany w Wystąpieniu do Pełnomocników nie zachowuje ważności przy rozpatrywaniu kolejnych wniosków osoby niepełnosprawnej dotyczących danej formy kształcenia (jest jednorazowa).</a:t>
            </a:r>
          </a:p>
          <a:p>
            <a:pPr lvl="0" algn="just"/>
            <a:r>
              <a:rPr lang="pl-PL" sz="2200" dirty="0"/>
              <a:t>Dodatkowo, jeśli Wnioskodawca zamierza ubiegać się o wyrażenie zgody na zwiększenie dofinansowania czesnego, musi wskazać okoliczności zasługujące na indywidualne rozpatrzenie wniosku (ust. 11 pkt 2 lit. b).</a:t>
            </a:r>
          </a:p>
          <a:p>
            <a:endParaRPr lang="pl-PL" sz="1400" dirty="0"/>
          </a:p>
        </p:txBody>
      </p:sp>
    </p:spTree>
    <p:extLst>
      <p:ext uri="{BB962C8B-B14F-4D97-AF65-F5344CB8AC3E}">
        <p14:creationId xmlns:p14="http://schemas.microsoft.com/office/powerpoint/2010/main" val="378789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1930226"/>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just"/>
            <a:r>
              <a:rPr lang="pl-PL" sz="1800" b="1" dirty="0"/>
              <a:t>2.    </a:t>
            </a:r>
            <a:r>
              <a:rPr lang="pl-PL" sz="2000" dirty="0"/>
              <a:t>Według ust. 17 Kierunków działań oraz warunków brzegowych obowiązujących realizatorów (…) przekazanie dofinansowania kosztów opłaty za naukę (czesne) oraz dodatku na uiszczenie opłaty za przeprowadzenie przewodu doktorskiego następuje po zawarciu umowy dofinansowania. </a:t>
            </a:r>
            <a:r>
              <a:rPr lang="pl-PL" sz="2000" b="1" dirty="0"/>
              <a:t>Proszę o odpowiedź na pytanie, czy realizator może przekazać dofinansowanie po zawarciu umowy, lecz po spełnieniu przez wnioskodawcę warunku dostarczenia np. faktury VAT? Powyższy warunek zostałby zawarty w umowie dofinansowania.</a:t>
            </a:r>
            <a:endParaRPr lang="pl-PL" sz="2000" dirty="0"/>
          </a:p>
        </p:txBody>
      </p:sp>
      <p:sp>
        <p:nvSpPr>
          <p:cNvPr id="5" name="Symbol zastępczy zawartości 4"/>
          <p:cNvSpPr>
            <a:spLocks noGrp="1"/>
          </p:cNvSpPr>
          <p:nvPr>
            <p:ph idx="1"/>
          </p:nvPr>
        </p:nvSpPr>
        <p:spPr>
          <a:xfrm>
            <a:off x="457200" y="2276872"/>
            <a:ext cx="8219256" cy="4248472"/>
          </a:xfrm>
        </p:spPr>
        <p:txBody>
          <a:bodyPr>
            <a:normAutofit fontScale="92500" lnSpcReduction="20000"/>
          </a:bodyPr>
          <a:lstStyle/>
          <a:p>
            <a:pPr lvl="0" algn="just"/>
            <a:r>
              <a:rPr lang="pl-PL" sz="2200" dirty="0"/>
              <a:t>Zgodnie z ust. 17 dokumentu pn.: „</a:t>
            </a:r>
            <a:r>
              <a:rPr lang="pl-PL" sz="2200" i="1" dirty="0"/>
              <a:t>Kierunki działań oraz warunki brzegowe…</a:t>
            </a:r>
            <a:r>
              <a:rPr lang="pl-PL" sz="2200" dirty="0"/>
              <a:t>” cyt.: „Przekazanie dofinansowania kosztów opłaty za naukę (czesnego) oraz dodatku na uiszczenie opłaty za przeprowadzenie przewodu doktorskiego następuje </a:t>
            </a:r>
            <a:r>
              <a:rPr lang="pl-PL" sz="2200" u="sng" dirty="0"/>
              <a:t>po zawarciu umowy dofinansowania</a:t>
            </a:r>
            <a:r>
              <a:rPr lang="pl-PL" sz="2200" dirty="0"/>
              <a:t>”. </a:t>
            </a:r>
          </a:p>
          <a:p>
            <a:pPr lvl="0" algn="just"/>
            <a:r>
              <a:rPr lang="pl-PL" sz="2200" dirty="0"/>
              <a:t>Dodatkowo, zapis rozdziału VI ust. 1 pkt. 6 dokumentu pn.: </a:t>
            </a:r>
            <a:r>
              <a:rPr lang="pl-PL" sz="2200" i="1" dirty="0"/>
              <a:t>„Zasady…”</a:t>
            </a:r>
            <a:r>
              <a:rPr lang="pl-PL" sz="2200" dirty="0"/>
              <a:t> umożliwia Realizatorom </a:t>
            </a:r>
            <a:r>
              <a:rPr lang="pl-PL" sz="2200" u="sng" dirty="0"/>
              <a:t>wybór sposobu przekazania dofinansowania</a:t>
            </a:r>
            <a:r>
              <a:rPr lang="pl-PL" sz="2200" dirty="0"/>
              <a:t>.</a:t>
            </a:r>
          </a:p>
          <a:p>
            <a:pPr lvl="0" algn="just"/>
            <a:r>
              <a:rPr lang="pl-PL" sz="2200" dirty="0"/>
              <a:t>Możliwe jest zatem przekazanie przez Realizatora kwoty dofinansowania po podpisaniu umowy, w której zawarty jest dokładny zapis sposobu przekazania środków finansowych np. poprzez dostarczenie faktury VAT (spełniony zostaje  warunek ust. 17 dokumentu pn.: „</a:t>
            </a:r>
            <a:r>
              <a:rPr lang="pl-PL" sz="2200" i="1" dirty="0"/>
              <a:t>Kierunki…” oraz </a:t>
            </a:r>
            <a:r>
              <a:rPr lang="pl-PL" sz="2200" dirty="0"/>
              <a:t>zapis rozdziału VI ust. 1 pkt. 6 dokumentu pn.: </a:t>
            </a:r>
            <a:r>
              <a:rPr lang="pl-PL" sz="2200" i="1" dirty="0"/>
              <a:t>„Zasady…”)</a:t>
            </a:r>
            <a:endParaRPr lang="pl-PL" sz="2200" dirty="0"/>
          </a:p>
          <a:p>
            <a:pPr lvl="0" algn="just"/>
            <a:r>
              <a:rPr lang="pl-PL" sz="2200" dirty="0"/>
              <a:t>Przypominamy, że faktura Vat jest dokumentem rozliczeniowym na podstawie którego Realizator ostatecznie decyduje o wysokości środków finansowych należnych Beneficjentowi oraz kwocie niewykorzystanego przez Beneficjenta dofinansowania lub kwocie dofinansowania, która nie została przez Realizatora uznana, tzw.  kwocie do zwrotu. </a:t>
            </a:r>
          </a:p>
          <a:p>
            <a:endParaRPr lang="pl-PL" sz="1800" dirty="0"/>
          </a:p>
        </p:txBody>
      </p:sp>
    </p:spTree>
    <p:extLst>
      <p:ext uri="{BB962C8B-B14F-4D97-AF65-F5344CB8AC3E}">
        <p14:creationId xmlns:p14="http://schemas.microsoft.com/office/powerpoint/2010/main" val="3286682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1930226"/>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pl-PL" sz="1800" b="1" dirty="0"/>
              <a:t>3.  </a:t>
            </a:r>
            <a:r>
              <a:rPr lang="pl-PL" sz="1800" dirty="0"/>
              <a:t>Ust.</a:t>
            </a:r>
            <a:r>
              <a:rPr lang="pl-PL" sz="1800" b="1" dirty="0"/>
              <a:t> </a:t>
            </a:r>
            <a:r>
              <a:rPr lang="pl-PL" sz="1800" dirty="0"/>
              <a:t>18 Kierunków działań oraz warunków brzegowych obowiązujących realizatorów (…) mówi, że przekazanie dodatku na pokrycie kosztów kształcenia następuje po przekazaniu realizatorowi programu informacji o zaliczeniu przez wnioskodawcę semestru/półrocza objętego dofinansowaniem (…). </a:t>
            </a:r>
            <a:r>
              <a:rPr lang="pl-PL" sz="1800" b="1" dirty="0"/>
              <a:t>Proszę o określenie czy realizator w umowie może dodatkowo zobowiązać wnioskodawcę by powyższa informacja została wydana przez uczelnię/szkołę w formie zaświadczenia?</a:t>
            </a:r>
            <a:endParaRPr lang="pl-PL" sz="1800" dirty="0"/>
          </a:p>
        </p:txBody>
      </p:sp>
      <p:sp>
        <p:nvSpPr>
          <p:cNvPr id="5" name="Symbol zastępczy zawartości 4"/>
          <p:cNvSpPr>
            <a:spLocks noGrp="1"/>
          </p:cNvSpPr>
          <p:nvPr>
            <p:ph idx="1"/>
          </p:nvPr>
        </p:nvSpPr>
        <p:spPr>
          <a:xfrm>
            <a:off x="467544" y="2276872"/>
            <a:ext cx="8219256" cy="4248472"/>
          </a:xfrm>
        </p:spPr>
        <p:txBody>
          <a:bodyPr>
            <a:normAutofit fontScale="92500"/>
          </a:bodyPr>
          <a:lstStyle/>
          <a:p>
            <a:pPr lvl="0" algn="just"/>
            <a:r>
              <a:rPr lang="pl-PL" sz="2400" dirty="0"/>
              <a:t>Treść wyżej wymienionego  ustępu 18 dokumentu pn.: „</a:t>
            </a:r>
            <a:r>
              <a:rPr lang="pl-PL" sz="2400" i="1" dirty="0"/>
              <a:t>Kierunki…”  </a:t>
            </a:r>
            <a:r>
              <a:rPr lang="pl-PL" sz="2400" dirty="0"/>
              <a:t>daje Realizatorowi możliwość wyboru dokumentu, którego dostarczenie będzie kwalifikowało do wypłaty dodatku na pokrycie kosztów kształcenia. Zasadnym jednak wydaje się uzyskanie potwierdzenia przez szkołę/uczelnię informacji    o zaliczeniu przez wnioskodawcę semestru/półrocza objętego dofinansowaniem z uwagi na mniejszy stopień ryzyka złożenia przez Wnioskodawcę informacji budzących wątpliwości bądź nieprawdziwych.</a:t>
            </a:r>
          </a:p>
          <a:p>
            <a:pPr lvl="0" algn="just"/>
            <a:r>
              <a:rPr lang="pl-PL" sz="2400" dirty="0"/>
              <a:t>Dodatkowo, Realizator może doprecyzować umowy zawierane </a:t>
            </a:r>
            <a:br>
              <a:rPr lang="pl-PL" sz="2400" dirty="0"/>
            </a:br>
            <a:r>
              <a:rPr lang="pl-PL" sz="2400" dirty="0"/>
              <a:t>z Wnioskodawcami Modułu II o zapis określający dokumenty niezbędne do przekazania dodatku na pokrycie kosztów kształcenia.</a:t>
            </a:r>
          </a:p>
          <a:p>
            <a:endParaRPr lang="pl-PL" sz="1800" dirty="0"/>
          </a:p>
        </p:txBody>
      </p:sp>
    </p:spTree>
    <p:extLst>
      <p:ext uri="{BB962C8B-B14F-4D97-AF65-F5344CB8AC3E}">
        <p14:creationId xmlns:p14="http://schemas.microsoft.com/office/powerpoint/2010/main" val="179293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1930226"/>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1800" b="1" dirty="0"/>
              <a:t>4. </a:t>
            </a:r>
            <a:r>
              <a:rPr lang="pl-PL" sz="1800" dirty="0"/>
              <a:t>Według rozdziału VII ust. 2  programu moduł II może obejmować refundację kosztów uzyskania wykształcenia na poziomie wyższym. </a:t>
            </a:r>
            <a:r>
              <a:rPr lang="pl-PL" sz="1800" b="1" dirty="0"/>
              <a:t>Proszę o interpretację czy można pozytywnie zweryfikować wniosek o refundację ww. kosztów osobie niepełnosprawnej do semestru I, w przypadku gdy dany wnioskodawca rozpoczyna naukę od II semestru, </a:t>
            </a:r>
            <a:r>
              <a:rPr lang="pl-PL" sz="1800" b="1" dirty="0" smtClean="0"/>
              <a:t>a </a:t>
            </a:r>
            <a:r>
              <a:rPr lang="pl-PL" sz="1800" b="1" u="sng" dirty="0"/>
              <a:t>z pierwszego zalicza jedynie różnice programowe</a:t>
            </a:r>
            <a:r>
              <a:rPr lang="pl-PL" sz="1800" b="1" dirty="0"/>
              <a:t>. Osoba niepełnosprawna ponosi koszt za I semestr. Wnioskodawca nie otrzymał wcześniej dofinansowania do uzyskania wykształcenia na poziomie wyższym.</a:t>
            </a:r>
            <a:endParaRPr lang="pl-PL" sz="1800" dirty="0"/>
          </a:p>
        </p:txBody>
      </p:sp>
      <p:sp>
        <p:nvSpPr>
          <p:cNvPr id="5" name="Symbol zastępczy zawartości 4"/>
          <p:cNvSpPr>
            <a:spLocks noGrp="1"/>
          </p:cNvSpPr>
          <p:nvPr>
            <p:ph idx="1"/>
          </p:nvPr>
        </p:nvSpPr>
        <p:spPr>
          <a:xfrm>
            <a:off x="467544" y="2276872"/>
            <a:ext cx="8219256" cy="4248472"/>
          </a:xfrm>
        </p:spPr>
        <p:txBody>
          <a:bodyPr>
            <a:normAutofit/>
          </a:bodyPr>
          <a:lstStyle/>
          <a:p>
            <a:r>
              <a:rPr lang="pl-PL" sz="1800" dirty="0"/>
              <a:t>Pytanie skierowane do </a:t>
            </a:r>
            <a:r>
              <a:rPr lang="pl-PL" sz="1800" dirty="0" smtClean="0"/>
              <a:t>Departamentu ds. Programów Biura </a:t>
            </a:r>
            <a:r>
              <a:rPr lang="pl-PL" sz="1800" dirty="0"/>
              <a:t>PFRON z prośbą o interpretację.</a:t>
            </a:r>
          </a:p>
          <a:p>
            <a:pPr algn="just"/>
            <a:endParaRPr lang="pl-PL" sz="1800" dirty="0"/>
          </a:p>
        </p:txBody>
      </p:sp>
    </p:spTree>
    <p:extLst>
      <p:ext uri="{BB962C8B-B14F-4D97-AF65-F5344CB8AC3E}">
        <p14:creationId xmlns:p14="http://schemas.microsoft.com/office/powerpoint/2010/main" val="3061932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2722314"/>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400" b="1" dirty="0"/>
              <a:t>5. Proszę o odpowiedź, czy PFRON bierze pod uwagę możliwość uporządkowania pod względem chronologicznym i tematycznym wydanych interpretacji dot. realizacji programu „Aktywny samorząd” w formie zakładki na stronie internetowej PFRON, która byłaby dostępna dla każdego realizatora na bieżąco?</a:t>
            </a:r>
            <a:endParaRPr lang="pl-PL" sz="2400" dirty="0"/>
          </a:p>
        </p:txBody>
      </p:sp>
      <p:sp>
        <p:nvSpPr>
          <p:cNvPr id="5" name="Symbol zastępczy zawartości 4"/>
          <p:cNvSpPr>
            <a:spLocks noGrp="1"/>
          </p:cNvSpPr>
          <p:nvPr>
            <p:ph idx="1"/>
          </p:nvPr>
        </p:nvSpPr>
        <p:spPr>
          <a:xfrm>
            <a:off x="467544" y="3501008"/>
            <a:ext cx="8208912" cy="3024336"/>
          </a:xfrm>
        </p:spPr>
        <p:txBody>
          <a:bodyPr>
            <a:normAutofit/>
          </a:bodyPr>
          <a:lstStyle/>
          <a:p>
            <a:pPr lvl="0" algn="just"/>
            <a:r>
              <a:rPr lang="pl-PL" sz="2400" dirty="0"/>
              <a:t>W marcu br. zgłoszony został do Biura PFRON w Warszawie projekt innowacji zakładający dostęp internetowy dla jednostek powiatowych do wydawanych interpretacji oraz  do odpowiedzi na najczęściej zadawane przez Realizatorów pytania. Jednakże z uwagi na przeprowadzane na stronie internetowej PFRON zmiany nie mamy jeszcze informacji zwrotnej odnośnie wdrażania zaproponowanej innowacji.</a:t>
            </a:r>
          </a:p>
          <a:p>
            <a:endParaRPr lang="pl-PL" sz="1800" dirty="0"/>
          </a:p>
        </p:txBody>
      </p:sp>
    </p:spTree>
    <p:extLst>
      <p:ext uri="{BB962C8B-B14F-4D97-AF65-F5344CB8AC3E}">
        <p14:creationId xmlns:p14="http://schemas.microsoft.com/office/powerpoint/2010/main" val="157881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2722314"/>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400" b="1" dirty="0"/>
              <a:t>6. Czy w ramach Obszaru A zadanie 1 montaż zakupionych urządzeń do przystosowania samochodu dla osoby niepełnosprawnej może być przeprowadzony w tradycyjnym zakładzie mechaniki samochodowej, czy też zakład ten powinien posiadać odpowiednie uprawnienia do montażu specjalistycznego oprzyrządowania?</a:t>
            </a:r>
            <a:endParaRPr lang="pl-PL" sz="2400" dirty="0"/>
          </a:p>
        </p:txBody>
      </p:sp>
      <p:sp>
        <p:nvSpPr>
          <p:cNvPr id="5" name="Symbol zastępczy zawartości 4"/>
          <p:cNvSpPr>
            <a:spLocks noGrp="1"/>
          </p:cNvSpPr>
          <p:nvPr>
            <p:ph idx="1"/>
          </p:nvPr>
        </p:nvSpPr>
        <p:spPr>
          <a:xfrm>
            <a:off x="467544" y="3140968"/>
            <a:ext cx="8208912" cy="3384376"/>
          </a:xfrm>
        </p:spPr>
        <p:txBody>
          <a:bodyPr>
            <a:normAutofit/>
          </a:bodyPr>
          <a:lstStyle/>
          <a:p>
            <a:pPr lvl="0" algn="just"/>
            <a:r>
              <a:rPr lang="pl-PL" sz="2400" dirty="0"/>
              <a:t>PFRON  nie sugeruje Wnioskodawcom zakładów mechaniki samochodowej, </a:t>
            </a:r>
            <a:r>
              <a:rPr lang="pl-PL" sz="2400" dirty="0" smtClean="0"/>
              <a:t>w </a:t>
            </a:r>
            <a:r>
              <a:rPr lang="pl-PL" sz="2400" dirty="0"/>
              <a:t>których można przeprowadzić dostosowanie samochodu do potrzeb </a:t>
            </a:r>
            <a:r>
              <a:rPr lang="pl-PL" sz="2400" dirty="0" smtClean="0"/>
              <a:t>osób </a:t>
            </a:r>
            <a:br>
              <a:rPr lang="pl-PL" sz="2400" dirty="0" smtClean="0"/>
            </a:br>
            <a:r>
              <a:rPr lang="pl-PL" sz="2400" dirty="0" smtClean="0"/>
              <a:t>z </a:t>
            </a:r>
            <a:r>
              <a:rPr lang="pl-PL" sz="2400" dirty="0"/>
              <a:t>niepełnosprawnością i nie wskazuje w dokumentach programowych konieczności przeprowadzania montażu oprzyrządowania w specjalistycznych zakładach mechaniki pojazdowej. Wybór usługodawcy należy wyłącznie do Wnioskodawcy.</a:t>
            </a:r>
          </a:p>
          <a:p>
            <a:pPr marL="0" indent="0">
              <a:buNone/>
            </a:pPr>
            <a:endParaRPr lang="pl-PL" sz="1800" dirty="0"/>
          </a:p>
        </p:txBody>
      </p:sp>
    </p:spTree>
    <p:extLst>
      <p:ext uri="{BB962C8B-B14F-4D97-AF65-F5344CB8AC3E}">
        <p14:creationId xmlns:p14="http://schemas.microsoft.com/office/powerpoint/2010/main" val="300534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214625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800" b="1" dirty="0"/>
              <a:t>7. Czy wnioskodawca może jednocześnie ubiegać się i zarazem otrzymać dofinansowanie  w danym roku w ramach Obszaru B zadanie nr 1 i 2? </a:t>
            </a:r>
            <a:endParaRPr lang="pl-PL" sz="2800" dirty="0"/>
          </a:p>
        </p:txBody>
      </p:sp>
      <p:sp>
        <p:nvSpPr>
          <p:cNvPr id="5" name="Symbol zastępczy zawartości 4"/>
          <p:cNvSpPr>
            <a:spLocks noGrp="1"/>
          </p:cNvSpPr>
          <p:nvPr>
            <p:ph idx="1"/>
          </p:nvPr>
        </p:nvSpPr>
        <p:spPr>
          <a:xfrm>
            <a:off x="467544" y="2492896"/>
            <a:ext cx="8208912" cy="4032448"/>
          </a:xfrm>
        </p:spPr>
        <p:txBody>
          <a:bodyPr>
            <a:normAutofit fontScale="92500" lnSpcReduction="10000"/>
          </a:bodyPr>
          <a:lstStyle/>
          <a:p>
            <a:pPr lvl="0" algn="just"/>
            <a:r>
              <a:rPr lang="pl-PL" sz="2600" dirty="0"/>
              <a:t>Wnioskodawca może jednocześnie ubiegać się i zarazem otrzymać dofinansowanie   w danym roku w ramach obszaru B zadanie 1 i 2. Należy jednak pamiętać, że szkolenie dofinansowane w ramach obszaru B zadania 2 dotyczyć musi obsługi sprzętu elektronicznego </a:t>
            </a:r>
            <a:r>
              <a:rPr lang="pl-PL" sz="2600" dirty="0" smtClean="0"/>
              <a:t>i </a:t>
            </a:r>
            <a:r>
              <a:rPr lang="pl-PL" sz="2600" dirty="0"/>
              <a:t>oprogramowania </a:t>
            </a:r>
            <a:r>
              <a:rPr lang="pl-PL" sz="2600" b="1" dirty="0"/>
              <a:t>nabytego w ramach programu</a:t>
            </a:r>
            <a:r>
              <a:rPr lang="pl-PL" sz="2600" dirty="0"/>
              <a:t>.</a:t>
            </a:r>
          </a:p>
          <a:p>
            <a:pPr algn="just"/>
            <a:r>
              <a:rPr lang="pl-PL" sz="2600" dirty="0"/>
              <a:t>Pomoc w zakupie sprzętu elektronicznego lub jego elementów oraz oprogramowania powinna być zatem </a:t>
            </a:r>
            <a:r>
              <a:rPr lang="pl-PL" sz="2600" dirty="0" smtClean="0"/>
              <a:t>udzielona </a:t>
            </a:r>
            <a:br>
              <a:rPr lang="pl-PL" sz="2600" dirty="0" smtClean="0"/>
            </a:br>
            <a:r>
              <a:rPr lang="pl-PL" sz="2600" dirty="0" smtClean="0"/>
              <a:t>i </a:t>
            </a:r>
            <a:r>
              <a:rPr lang="pl-PL" sz="2600" dirty="0"/>
              <a:t>rozliczona wcześniej niż dofinansowanie do szkoleń </a:t>
            </a:r>
            <a:r>
              <a:rPr lang="pl-PL" sz="2600" dirty="0" smtClean="0"/>
              <a:t/>
            </a:r>
            <a:br>
              <a:rPr lang="pl-PL" sz="2600" dirty="0" smtClean="0"/>
            </a:br>
            <a:r>
              <a:rPr lang="pl-PL" sz="2600" dirty="0" smtClean="0"/>
              <a:t>w </a:t>
            </a:r>
            <a:r>
              <a:rPr lang="pl-PL" sz="2600" dirty="0"/>
              <a:t>zakresie obsługi nabytego w ramach programu sprzętu elektronicznego </a:t>
            </a:r>
            <a:r>
              <a:rPr lang="pl-PL" sz="2600" dirty="0" smtClean="0"/>
              <a:t>i </a:t>
            </a:r>
            <a:r>
              <a:rPr lang="pl-PL" sz="2600" dirty="0"/>
              <a:t>oprogramowania.</a:t>
            </a:r>
          </a:p>
          <a:p>
            <a:pPr marL="0" indent="0">
              <a:buNone/>
            </a:pPr>
            <a:endParaRPr lang="pl-PL" sz="1800" dirty="0"/>
          </a:p>
        </p:txBody>
      </p:sp>
    </p:spTree>
    <p:extLst>
      <p:ext uri="{BB962C8B-B14F-4D97-AF65-F5344CB8AC3E}">
        <p14:creationId xmlns:p14="http://schemas.microsoft.com/office/powerpoint/2010/main" val="764170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19256" cy="214625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pl-PL" sz="2800" b="1" dirty="0"/>
              <a:t>8. Czy wnioskodawca może ubiegać się </a:t>
            </a:r>
            <a:r>
              <a:rPr lang="pl-PL" sz="2800" b="1" dirty="0" smtClean="0"/>
              <a:t/>
            </a:r>
            <a:br>
              <a:rPr lang="pl-PL" sz="2800" b="1" dirty="0" smtClean="0"/>
            </a:br>
            <a:r>
              <a:rPr lang="pl-PL" sz="2800" b="1" dirty="0" smtClean="0"/>
              <a:t>o </a:t>
            </a:r>
            <a:r>
              <a:rPr lang="pl-PL" sz="2800" b="1" dirty="0"/>
              <a:t>dofinansowanie w ramach Obszaru C zadanie nr 4 jeżeli uprzednio zakupił nowoczesną protezę bez dofinansowania ze środków PFRON?</a:t>
            </a:r>
            <a:endParaRPr lang="pl-PL" sz="2800" dirty="0"/>
          </a:p>
        </p:txBody>
      </p:sp>
      <p:sp>
        <p:nvSpPr>
          <p:cNvPr id="5" name="Symbol zastępczy zawartości 4"/>
          <p:cNvSpPr>
            <a:spLocks noGrp="1"/>
          </p:cNvSpPr>
          <p:nvPr>
            <p:ph idx="1"/>
          </p:nvPr>
        </p:nvSpPr>
        <p:spPr>
          <a:xfrm>
            <a:off x="467544" y="2636912"/>
            <a:ext cx="8208912" cy="3888432"/>
          </a:xfrm>
        </p:spPr>
        <p:txBody>
          <a:bodyPr>
            <a:normAutofit fontScale="40000" lnSpcReduction="20000"/>
          </a:bodyPr>
          <a:lstStyle/>
          <a:p>
            <a:pPr lvl="0" algn="just"/>
            <a:r>
              <a:rPr lang="pl-PL" sz="5500" dirty="0"/>
              <a:t>Dofinansowanie lub refundacja kosztów utrzymania sprawności technicznej </a:t>
            </a:r>
            <a:r>
              <a:rPr lang="pl-PL" sz="5500" dirty="0" smtClean="0"/>
              <a:t>w </a:t>
            </a:r>
            <a:r>
              <a:rPr lang="pl-PL" sz="5500" dirty="0"/>
              <a:t>ramach programu dotyczy </a:t>
            </a:r>
            <a:r>
              <a:rPr lang="pl-PL" sz="5500" b="1" dirty="0"/>
              <a:t>posiadanej</a:t>
            </a:r>
            <a:r>
              <a:rPr lang="pl-PL" sz="5500" dirty="0"/>
              <a:t> protezy kończyny, w której zastosowano nowoczesne rozwiązania techniczne (co najmniej na III poziomie jakości). </a:t>
            </a:r>
            <a:endParaRPr lang="pl-PL" sz="5500" dirty="0" smtClean="0"/>
          </a:p>
          <a:p>
            <a:pPr lvl="0" algn="just"/>
            <a:r>
              <a:rPr lang="pl-PL" sz="5500" dirty="0" smtClean="0"/>
              <a:t>W </a:t>
            </a:r>
            <a:r>
              <a:rPr lang="pl-PL" sz="5500" dirty="0"/>
              <a:t>dokumentach programowych nie zostały określone dodatkowe warunki udzielenia pomocy dotyczące ewentualnych źródeł, z jakich dofinansowany został zakup posiadanej protezy. Jednak </a:t>
            </a:r>
            <a:r>
              <a:rPr lang="pl-PL" sz="5500" dirty="0" smtClean="0"/>
              <a:t/>
            </a:r>
            <a:br>
              <a:rPr lang="pl-PL" sz="5500" dirty="0" smtClean="0"/>
            </a:br>
            <a:r>
              <a:rPr lang="pl-PL" sz="5500" dirty="0" smtClean="0"/>
              <a:t>w </a:t>
            </a:r>
            <a:r>
              <a:rPr lang="pl-PL" sz="5500" dirty="0"/>
              <a:t>przypadku, gdy posiadana proteza kończyny została zakupiona przy dofinansowaniu ze środków Państwowego Funduszu Rehabilitacji Osób Niepełnosprawnych, pomoc w ramach Modułu I Obszaru C Zadaniu 4 może być udzielona dopiero po zakończeniu okresu gwarancji. </a:t>
            </a:r>
          </a:p>
          <a:p>
            <a:pPr marL="0" indent="0">
              <a:buNone/>
            </a:pPr>
            <a:endParaRPr lang="pl-PL" sz="1800" dirty="0"/>
          </a:p>
        </p:txBody>
      </p:sp>
    </p:spTree>
    <p:extLst>
      <p:ext uri="{BB962C8B-B14F-4D97-AF65-F5344CB8AC3E}">
        <p14:creationId xmlns:p14="http://schemas.microsoft.com/office/powerpoint/2010/main" val="258590456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1524</Words>
  <Application>Microsoft Office PowerPoint</Application>
  <PresentationFormat>Pokaz na ekranie (4:3)</PresentationFormat>
  <Paragraphs>42</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Motyw pakietu Office</vt:lpstr>
      <vt:lpstr>Pytania Realizatorów zadane drogą elektroniczną dotyczące realizacji  programu  „Aktywny samorząd”  w  2017 r.</vt:lpstr>
      <vt:lpstr>1.    Ust. 11 Kierunków działań oraz warunków brzegowych obowiązujących realizatorów (…) mówi, że decyzja w sprawie wyrażenia zgody na zwiększenie kwoty dofinansowania kosztów opłaty za naukę (czesne) dla wnioskodawcy, którego przeciętny miesięczny dochód przekracza kwotę 583 zł (netto) lub zwiększenie kwoty dofinansowania dodatku na uiszczenie opłaty za przeprowadzenie przewodu doktorskiego, może być podjęta przez Pełnomocników Zarządu  w Biurze PFRON na podstawie wystąpienia  i pozytywnej opinii realizatora programu lub Oddziału PFRON. Proszę o wyjaśnienie, czy w przypadku otrzymania pozytywnej decyzji Pełnomocników PFRON dot. zwiększenia kwoty dofinansowania kosztów opłaty za naukę (czesne), decyzja ta obejmuje jedynie dany semestr czy zachowuje ważność przy rozpatrywaniu kolejnych wniosków osoby niepełnosprawnej dot. danej formy kształcenia.</vt:lpstr>
      <vt:lpstr>2.    Według ust. 17 Kierunków działań oraz warunków brzegowych obowiązujących realizatorów (…) przekazanie dofinansowania kosztów opłaty za naukę (czesne) oraz dodatku na uiszczenie opłaty za przeprowadzenie przewodu doktorskiego następuje po zawarciu umowy dofinansowania. Proszę o odpowiedź na pytanie, czy realizator może przekazać dofinansowanie po zawarciu umowy, lecz po spełnieniu przez wnioskodawcę warunku dostarczenia np. faktury VAT? Powyższy warunek zostałby zawarty w umowie dofinansowania.</vt:lpstr>
      <vt:lpstr>3.  Ust. 18 Kierunków działań oraz warunków brzegowych obowiązujących realizatorów (…) mówi, że przekazanie dodatku na pokrycie kosztów kształcenia następuje po przekazaniu realizatorowi programu informacji o zaliczeniu przez wnioskodawcę semestru/półrocza objętego dofinansowaniem (…). Proszę o określenie czy realizator w umowie może dodatkowo zobowiązać wnioskodawcę by powyższa informacja została wydana przez uczelnię/szkołę w formie zaświadczenia?</vt:lpstr>
      <vt:lpstr>4. Według rozdziału VII ust. 2  programu moduł II może obejmować refundację kosztów uzyskania wykształcenia na poziomie wyższym. Proszę o interpretację czy można pozytywnie zweryfikować wniosek o refundację ww. kosztów osobie niepełnosprawnej do semestru I, w przypadku gdy dany wnioskodawca rozpoczyna naukę od II semestru, a z pierwszego zalicza jedynie różnice programowe. Osoba niepełnosprawna ponosi koszt za I semestr. Wnioskodawca nie otrzymał wcześniej dofinansowania do uzyskania wykształcenia na poziomie wyższym.</vt:lpstr>
      <vt:lpstr>5. Proszę o odpowiedź, czy PFRON bierze pod uwagę możliwość uporządkowania pod względem chronologicznym i tematycznym wydanych interpretacji dot. realizacji programu „Aktywny samorząd” w formie zakładki na stronie internetowej PFRON, która byłaby dostępna dla każdego realizatora na bieżąco?</vt:lpstr>
      <vt:lpstr>6. Czy w ramach Obszaru A zadanie 1 montaż zakupionych urządzeń do przystosowania samochodu dla osoby niepełnosprawnej może być przeprowadzony w tradycyjnym zakładzie mechaniki samochodowej, czy też zakład ten powinien posiadać odpowiednie uprawnienia do montażu specjalistycznego oprzyrządowania?</vt:lpstr>
      <vt:lpstr>7. Czy wnioskodawca może jednocześnie ubiegać się i zarazem otrzymać dofinansowanie  w danym roku w ramach Obszaru B zadanie nr 1 i 2? </vt:lpstr>
      <vt:lpstr>8. Czy wnioskodawca może ubiegać się  o dofinansowanie w ramach Obszaru C zadanie nr 4 jeżeli uprzednio zakupił nowoczesną protezę bez dofinansowania ze środków PFRON?</vt:lpstr>
      <vt:lpstr>9. Jak postąpić w sytuacji gdy beneficjent pomocy, w trakcie trwania umowy w ramach Modułu II zmienił szkołę ? (wypłata dofinansowania).</vt:lpstr>
      <vt:lpstr>10. Pisanie uzasadnień przez wnioskodawców i późniejsza ich ocena.</vt:lpstr>
      <vt:lpstr>11. Obszar B zadanie 1 dla osób z dysfunkcją kończyn górnych (jest zaświadczenie od lekarza o dysfunkcji, ale niekoniecznie ta dysfunkcja jest widoczna).</vt:lpstr>
      <vt:lpstr>12. Preferencje PFRON (osoby zatrudnione) – mniejsza szansa na dofinansowania dla dzieci niepełnosprawnych.</vt:lpstr>
      <vt:lpstr>13. Czy Wnioskodawca ubiegając się o przekazanie 20% dofinansowania kosztów opłaty za naukę i dodatku na pokrycie kosztów kształcenia, powinien wraz z informacją o zaliczeniu semestru czy zaświadczeniem  o uczęszczaniu na zajęcia zgodnie z planem, donieść w tym samym czasie fakturę VAT?</vt:lpstr>
      <vt:lpstr>14. Jeżeli student ma do zaliczenia egzaminy poprawkowe  w dłuższym terminie, to czy można wypłacić 20 % dofinansowania kosztów opłaty za naukę i dodatek na pokrycie kosztów kształcenia?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Pytania Realizatorów zadane drogą elektroniczną dotyczące realizacji  programu  „Aktywny samorząd”  w  2017 r.</dc:title>
  <dc:creator>x</dc:creator>
  <cp:lastModifiedBy>x</cp:lastModifiedBy>
  <cp:revision>14</cp:revision>
  <cp:lastPrinted>2017-04-07T09:12:03Z</cp:lastPrinted>
  <dcterms:created xsi:type="dcterms:W3CDTF">2017-04-07T07:47:19Z</dcterms:created>
  <dcterms:modified xsi:type="dcterms:W3CDTF">2017-04-07T09:18:22Z</dcterms:modified>
</cp:coreProperties>
</file>